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9" r:id="rId2"/>
    <p:sldId id="265" r:id="rId3"/>
    <p:sldId id="295" r:id="rId4"/>
    <p:sldId id="282" r:id="rId5"/>
    <p:sldId id="306" r:id="rId6"/>
    <p:sldId id="307" r:id="rId7"/>
    <p:sldId id="308" r:id="rId8"/>
    <p:sldId id="309" r:id="rId9"/>
    <p:sldId id="310" r:id="rId10"/>
    <p:sldId id="311" r:id="rId11"/>
    <p:sldId id="315" r:id="rId12"/>
    <p:sldId id="317" r:id="rId13"/>
    <p:sldId id="322" r:id="rId14"/>
    <p:sldId id="316" r:id="rId15"/>
    <p:sldId id="320" r:id="rId16"/>
    <p:sldId id="323" r:id="rId17"/>
    <p:sldId id="318" r:id="rId18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31B59-E884-409F-9E4D-7CF057B27AB6}" type="datetimeFigureOut">
              <a:rPr lang="en-GB" smtClean="0"/>
              <a:pPr/>
              <a:t>05/04/2016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CFE3D-7B9A-4F47-870D-C4451DF1B1C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32160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6CB68-00EB-4CC3-B14F-094CEB50AB6B}" type="datetimeFigureOut">
              <a:rPr lang="en-GB" smtClean="0"/>
              <a:pPr/>
              <a:t>05/04/2016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3DB25-F9D0-45CC-8910-12E5BAED4A9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0017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 txBox="1">
            <a:spLocks noGrp="1" noChangeArrowheads="1"/>
          </p:cNvSpPr>
          <p:nvPr/>
        </p:nvSpPr>
        <p:spPr bwMode="auto">
          <a:xfrm>
            <a:off x="3775016" y="9377363"/>
            <a:ext cx="289250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00" tIns="44400" rIns="88800" bIns="44400" anchor="b"/>
          <a:lstStyle>
            <a:lvl1pPr defTabSz="887413" eaLnBrk="0" hangingPunct="0">
              <a:defRPr sz="4400" b="1">
                <a:solidFill>
                  <a:srgbClr val="800080"/>
                </a:solidFill>
                <a:latin typeface="Arial" pitchFamily="34" charset="0"/>
              </a:defRPr>
            </a:lvl1pPr>
            <a:lvl2pPr marL="742950" indent="-285750" defTabSz="887413" eaLnBrk="0" hangingPunct="0">
              <a:defRPr sz="4400" b="1">
                <a:solidFill>
                  <a:srgbClr val="800080"/>
                </a:solidFill>
                <a:latin typeface="Arial" pitchFamily="34" charset="0"/>
              </a:defRPr>
            </a:lvl2pPr>
            <a:lvl3pPr marL="1143000" indent="-228600" defTabSz="887413" eaLnBrk="0" hangingPunct="0">
              <a:defRPr sz="4400" b="1">
                <a:solidFill>
                  <a:srgbClr val="800080"/>
                </a:solidFill>
                <a:latin typeface="Arial" pitchFamily="34" charset="0"/>
              </a:defRPr>
            </a:lvl3pPr>
            <a:lvl4pPr marL="1600200" indent="-228600" defTabSz="887413" eaLnBrk="0" hangingPunct="0">
              <a:defRPr sz="4400" b="1">
                <a:solidFill>
                  <a:srgbClr val="800080"/>
                </a:solidFill>
                <a:latin typeface="Arial" pitchFamily="34" charset="0"/>
              </a:defRPr>
            </a:lvl4pPr>
            <a:lvl5pPr marL="2057400" indent="-228600" defTabSz="887413" eaLnBrk="0" hangingPunct="0">
              <a:defRPr sz="4400" b="1">
                <a:solidFill>
                  <a:srgbClr val="800080"/>
                </a:solidFill>
                <a:latin typeface="Arial" pitchFamily="34" charset="0"/>
              </a:defRPr>
            </a:lvl5pPr>
            <a:lvl6pPr marL="25146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80"/>
                </a:solidFill>
                <a:latin typeface="Arial" pitchFamily="34" charset="0"/>
              </a:defRPr>
            </a:lvl6pPr>
            <a:lvl7pPr marL="29718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80"/>
                </a:solidFill>
                <a:latin typeface="Arial" pitchFamily="34" charset="0"/>
              </a:defRPr>
            </a:lvl7pPr>
            <a:lvl8pPr marL="34290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80"/>
                </a:solidFill>
                <a:latin typeface="Arial" pitchFamily="34" charset="0"/>
              </a:defRPr>
            </a:lvl8pPr>
            <a:lvl9pPr marL="38862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80"/>
                </a:solidFill>
                <a:latin typeface="Arial" pitchFamily="34" charset="0"/>
              </a:defRPr>
            </a:lvl9pPr>
          </a:lstStyle>
          <a:p>
            <a:pPr algn="r"/>
            <a:fld id="{2521495E-5330-4C3B-B12D-2C76F609E2B7}" type="slidenum">
              <a:rPr lang="en-GB" sz="1200" b="0">
                <a:solidFill>
                  <a:schemeClr val="tx1"/>
                </a:solidFill>
                <a:latin typeface="Times" pitchFamily="18" charset="0"/>
              </a:rPr>
              <a:pPr algn="r"/>
              <a:t>12</a:t>
            </a:fld>
            <a:endParaRPr lang="en-GB" sz="1200" b="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39775"/>
            <a:ext cx="4937125" cy="3703638"/>
          </a:xfrm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00" tIns="44400" rIns="88800" bIns="44400"/>
          <a:lstStyle/>
          <a:p>
            <a:r>
              <a:rPr lang="en-US" dirty="0" smtClean="0"/>
              <a:t>Discuss cable incident – possible show DVD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 txBox="1">
            <a:spLocks noGrp="1" noChangeArrowheads="1"/>
          </p:cNvSpPr>
          <p:nvPr/>
        </p:nvSpPr>
        <p:spPr bwMode="auto">
          <a:xfrm>
            <a:off x="3775016" y="9377363"/>
            <a:ext cx="289250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00" tIns="44400" rIns="88800" bIns="44400" anchor="b"/>
          <a:lstStyle>
            <a:lvl1pPr defTabSz="887413" eaLnBrk="0" hangingPunct="0">
              <a:defRPr sz="4400" b="1">
                <a:solidFill>
                  <a:srgbClr val="800080"/>
                </a:solidFill>
                <a:latin typeface="Arial" pitchFamily="34" charset="0"/>
              </a:defRPr>
            </a:lvl1pPr>
            <a:lvl2pPr marL="742950" indent="-285750" defTabSz="887413" eaLnBrk="0" hangingPunct="0">
              <a:defRPr sz="4400" b="1">
                <a:solidFill>
                  <a:srgbClr val="800080"/>
                </a:solidFill>
                <a:latin typeface="Arial" pitchFamily="34" charset="0"/>
              </a:defRPr>
            </a:lvl2pPr>
            <a:lvl3pPr marL="1143000" indent="-228600" defTabSz="887413" eaLnBrk="0" hangingPunct="0">
              <a:defRPr sz="4400" b="1">
                <a:solidFill>
                  <a:srgbClr val="800080"/>
                </a:solidFill>
                <a:latin typeface="Arial" pitchFamily="34" charset="0"/>
              </a:defRPr>
            </a:lvl3pPr>
            <a:lvl4pPr marL="1600200" indent="-228600" defTabSz="887413" eaLnBrk="0" hangingPunct="0">
              <a:defRPr sz="4400" b="1">
                <a:solidFill>
                  <a:srgbClr val="800080"/>
                </a:solidFill>
                <a:latin typeface="Arial" pitchFamily="34" charset="0"/>
              </a:defRPr>
            </a:lvl4pPr>
            <a:lvl5pPr marL="2057400" indent="-228600" defTabSz="887413" eaLnBrk="0" hangingPunct="0">
              <a:defRPr sz="4400" b="1">
                <a:solidFill>
                  <a:srgbClr val="800080"/>
                </a:solidFill>
                <a:latin typeface="Arial" pitchFamily="34" charset="0"/>
              </a:defRPr>
            </a:lvl5pPr>
            <a:lvl6pPr marL="25146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80"/>
                </a:solidFill>
                <a:latin typeface="Arial" pitchFamily="34" charset="0"/>
              </a:defRPr>
            </a:lvl6pPr>
            <a:lvl7pPr marL="29718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80"/>
                </a:solidFill>
                <a:latin typeface="Arial" pitchFamily="34" charset="0"/>
              </a:defRPr>
            </a:lvl7pPr>
            <a:lvl8pPr marL="34290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80"/>
                </a:solidFill>
                <a:latin typeface="Arial" pitchFamily="34" charset="0"/>
              </a:defRPr>
            </a:lvl8pPr>
            <a:lvl9pPr marL="3886200" indent="-228600" algn="ctr" defTabSz="887413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800080"/>
                </a:solidFill>
                <a:latin typeface="Arial" pitchFamily="34" charset="0"/>
              </a:defRPr>
            </a:lvl9pPr>
          </a:lstStyle>
          <a:p>
            <a:pPr algn="r"/>
            <a:fld id="{2521495E-5330-4C3B-B12D-2C76F609E2B7}" type="slidenum">
              <a:rPr lang="en-GB" sz="1200" b="0">
                <a:solidFill>
                  <a:schemeClr val="tx1"/>
                </a:solidFill>
                <a:latin typeface="Times" pitchFamily="18" charset="0"/>
              </a:rPr>
              <a:pPr algn="r"/>
              <a:t>13</a:t>
            </a:fld>
            <a:endParaRPr lang="en-GB" sz="1200" b="0" dirty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39775"/>
            <a:ext cx="4937125" cy="3703638"/>
          </a:xfrm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00" tIns="44400" rIns="88800" bIns="44400"/>
          <a:lstStyle/>
          <a:p>
            <a:r>
              <a:rPr lang="en-US" dirty="0" smtClean="0"/>
              <a:t>Discuss cable incident – possible show DVD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7A92-614B-4301-B62C-31E9AE464C32}" type="datetimeFigureOut">
              <a:rPr lang="en-GB" smtClean="0"/>
              <a:pPr/>
              <a:t>05/04/2016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9685-7B84-4AC5-81F8-0C557DC31E7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image0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76200"/>
            <a:ext cx="9318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paulellis\My Documents\INDUCTIONS\New-Beyond-Zero-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00763"/>
            <a:ext cx="727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MS3270_100%SAFE_logo_10mm hi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6675" y="6381750"/>
            <a:ext cx="14573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976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7A92-614B-4301-B62C-31E9AE464C32}" type="datetimeFigureOut">
              <a:rPr lang="en-GB" smtClean="0"/>
              <a:pPr/>
              <a:t>05/04/2016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9685-7B84-4AC5-81F8-0C557DC31E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0363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7A92-614B-4301-B62C-31E9AE464C32}" type="datetimeFigureOut">
              <a:rPr lang="en-GB" smtClean="0"/>
              <a:pPr/>
              <a:t>05/04/2016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9685-7B84-4AC5-81F8-0C557DC31E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51769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S3270_100%SAFE_logo_10mm h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6675" y="6381750"/>
            <a:ext cx="14573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image0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76200"/>
            <a:ext cx="9318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Documents and Settings\paulellis\My Documents\INDUCTIONS\New-Beyond-Zero-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00763"/>
            <a:ext cx="727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93888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7A92-614B-4301-B62C-31E9AE464C32}" type="datetimeFigureOut">
              <a:rPr lang="en-GB" smtClean="0"/>
              <a:pPr/>
              <a:t>05/04/2016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9685-7B84-4AC5-81F8-0C557DC31E7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44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image00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013" y="76200"/>
            <a:ext cx="931862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paulellis\My Documents\INDUCTIONS\New-Beyond-Zero-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00763"/>
            <a:ext cx="727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MS3270_100%SAFE_logo_10mm hi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6675" y="6381750"/>
            <a:ext cx="14573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080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7A92-614B-4301-B62C-31E9AE464C32}" type="datetimeFigureOut">
              <a:rPr lang="en-GB" smtClean="0"/>
              <a:pPr/>
              <a:t>05/04/2016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9685-7B84-4AC5-81F8-0C557DC31E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1676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7A92-614B-4301-B62C-31E9AE464C32}" type="datetimeFigureOut">
              <a:rPr lang="en-GB" smtClean="0"/>
              <a:pPr/>
              <a:t>05/04/2016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9685-7B84-4AC5-81F8-0C557DC31E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1342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7A92-614B-4301-B62C-31E9AE464C32}" type="datetimeFigureOut">
              <a:rPr lang="en-GB" smtClean="0"/>
              <a:pPr/>
              <a:t>05/04/2016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9685-7B84-4AC5-81F8-0C557DC31E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4844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7A92-614B-4301-B62C-31E9AE464C32}" type="datetimeFigureOut">
              <a:rPr lang="en-GB" smtClean="0"/>
              <a:pPr/>
              <a:t>05/04/2016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9685-7B84-4AC5-81F8-0C557DC31E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1484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7A92-614B-4301-B62C-31E9AE464C32}" type="datetimeFigureOut">
              <a:rPr lang="en-GB" smtClean="0"/>
              <a:pPr/>
              <a:t>05/04/2016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9685-7B84-4AC5-81F8-0C557DC31E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4317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7A92-614B-4301-B62C-31E9AE464C32}" type="datetimeFigureOut">
              <a:rPr lang="en-GB" smtClean="0"/>
              <a:pPr/>
              <a:t>05/04/2016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9685-7B84-4AC5-81F8-0C557DC31E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6836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7A92-614B-4301-B62C-31E9AE464C32}" type="datetimeFigureOut">
              <a:rPr lang="en-GB" smtClean="0"/>
              <a:pPr/>
              <a:t>05/04/2016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9685-7B84-4AC5-81F8-0C557DC31E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857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7A92-614B-4301-B62C-31E9AE464C32}" type="datetimeFigureOut">
              <a:rPr lang="en-GB" smtClean="0"/>
              <a:pPr/>
              <a:t>05/04/2016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59685-7B84-4AC5-81F8-0C557DC31E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5148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KEY LEARNING from an Electrical Discharge </a:t>
            </a:r>
            <a:r>
              <a:rPr lang="en-GB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GB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Dangerous Occurrence] </a:t>
            </a:r>
            <a:br>
              <a:rPr lang="en-GB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GB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occurred on Thurs 03 October 2013</a:t>
            </a:r>
            <a:endParaRPr lang="en-GB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79712" y="1484784"/>
            <a:ext cx="396044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4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Photo montage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23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1484784"/>
            <a:ext cx="3405064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5696" y="5733256"/>
            <a:ext cx="5256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Excavator at point (time) of electrical discharge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28" b="31280"/>
          <a:stretch/>
        </p:blipFill>
        <p:spPr bwMode="auto">
          <a:xfrm>
            <a:off x="755576" y="692696"/>
            <a:ext cx="765467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25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523" r="611"/>
          <a:stretch/>
        </p:blipFill>
        <p:spPr bwMode="auto">
          <a:xfrm>
            <a:off x="611560" y="836712"/>
            <a:ext cx="7907762" cy="4921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9632" y="5877272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Protection in place ahead of each overhead cable locations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625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5877272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Travelling height restriction (4.9m) sign – used site wide  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6719241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875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1484784"/>
            <a:ext cx="3405064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1680" y="5733256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Typical overhead services information sign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42592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728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192688" cy="464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91680" y="5733256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Overhead structures – example protection in 2015, signage out of photo shot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31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1680" y="5733256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Overhead structures – example protection in 2015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719241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28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0" y="1484784"/>
            <a:ext cx="3405064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6768752" cy="50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91680" y="5733256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Slide extract from site safety induction PPT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8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Incident summary  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20480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sz="2100" dirty="0" smtClean="0">
                <a:latin typeface="Arial" pitchFamily="34" charset="0"/>
                <a:cs typeface="Arial" pitchFamily="34" charset="0"/>
              </a:rPr>
              <a:t>After 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completing 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works 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for the day and in heavy rainfall 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the operator of a 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Tracked Excavator (Excavator) owned and operated by a 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drainage sub-contractor 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to bmJV was travelling S/B within the central reserve work area, under 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temporary TM 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scheme. 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sz="2100" dirty="0">
                <a:latin typeface="Arial" pitchFamily="34" charset="0"/>
                <a:cs typeface="Arial" pitchFamily="34" charset="0"/>
              </a:rPr>
              <a:t>It was travelling towards J40 on the M1 Motorway and then to a safe parking area. 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the Excavator approached 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11kVA 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overhead cables which spanned 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works there was an electrical arc from the cables to the Top knuckle of the Excavator 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Boom, that was not in a safe stowed position</a:t>
            </a:r>
            <a:endParaRPr lang="en-GB" sz="21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sz="2100" dirty="0">
                <a:latin typeface="Arial" pitchFamily="34" charset="0"/>
                <a:cs typeface="Arial" pitchFamily="34" charset="0"/>
              </a:rPr>
              <a:t>The Tracked Excavator continued a short distance to a safe area away from the overhead cables and stopped.</a:t>
            </a:r>
          </a:p>
          <a:p>
            <a:pPr algn="just">
              <a:lnSpc>
                <a:spcPct val="110000"/>
              </a:lnSpc>
              <a:spcAft>
                <a:spcPts val="600"/>
              </a:spcAft>
            </a:pPr>
            <a:r>
              <a:rPr lang="en-GB" sz="2100" dirty="0">
                <a:latin typeface="Arial" pitchFamily="34" charset="0"/>
                <a:cs typeface="Arial" pitchFamily="34" charset="0"/>
              </a:rPr>
              <a:t>No injury was sustained by the operator of by any other personnel and there was no physical damage to the overhead cables, as confirmed by the cable 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owner </a:t>
            </a:r>
          </a:p>
          <a:p>
            <a:pPr algn="just">
              <a:lnSpc>
                <a:spcPct val="110000"/>
              </a:lnSpc>
            </a:pPr>
            <a:r>
              <a:rPr lang="en-GB" sz="2100" b="1" dirty="0">
                <a:latin typeface="Arial" pitchFamily="34" charset="0"/>
                <a:cs typeface="Arial" pitchFamily="34" charset="0"/>
              </a:rPr>
              <a:t>Location: </a:t>
            </a:r>
            <a:r>
              <a:rPr lang="en-GB" sz="2100" dirty="0">
                <a:latin typeface="Arial" pitchFamily="34" charset="0"/>
                <a:cs typeface="Arial" pitchFamily="34" charset="0"/>
              </a:rPr>
              <a:t>M1 Motorway S/B Central Reserve work area, approaching </a:t>
            </a:r>
            <a:r>
              <a:rPr lang="en-GB" sz="2100" dirty="0" smtClean="0">
                <a:latin typeface="Arial" pitchFamily="34" charset="0"/>
                <a:cs typeface="Arial" pitchFamily="34" charset="0"/>
              </a:rPr>
              <a:t>M1/J40</a:t>
            </a:r>
          </a:p>
        </p:txBody>
      </p:sp>
    </p:spTree>
    <p:extLst>
      <p:ext uri="{BB962C8B-B14F-4D97-AF65-F5344CB8AC3E}">
        <p14:creationId xmlns:p14="http://schemas.microsoft.com/office/powerpoint/2010/main" xmlns="" val="258353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552728" cy="4476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7624" y="5301208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itchFamily="34" charset="0"/>
                <a:cs typeface="Arial" pitchFamily="34" charset="0"/>
              </a:rPr>
              <a:t>Photo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(above) shows </a:t>
            </a:r>
            <a:r>
              <a:rPr lang="en-GB" dirty="0">
                <a:latin typeface="Arial" pitchFamily="34" charset="0"/>
                <a:cs typeface="Arial" pitchFamily="34" charset="0"/>
              </a:rPr>
              <a:t>the Excavator travelling at the point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immediately prior to </a:t>
            </a:r>
            <a:r>
              <a:rPr lang="en-GB" dirty="0">
                <a:latin typeface="Arial" pitchFamily="34" charset="0"/>
                <a:cs typeface="Arial" pitchFamily="34" charset="0"/>
              </a:rPr>
              <a:t>the overhead cable discharge. Top knuckle of the Boom was estimated to be 6m above carriageway level.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139952" y="1196752"/>
            <a:ext cx="752475" cy="590550"/>
          </a:xfrm>
          <a:prstGeom prst="ellipse">
            <a:avLst/>
          </a:prstGeom>
          <a:solidFill>
            <a:srgbClr val="FFFFFF">
              <a:alpha val="999"/>
            </a:srgbClr>
          </a:solidFill>
          <a:ln w="9525">
            <a:solidFill>
              <a:srgbClr val="00B0F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825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Key learning</a:t>
            </a:r>
            <a:endParaRPr lang="en-GB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26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Key learning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– Slide 1 of 5</a:t>
            </a:r>
            <a:endParaRPr lang="en-GB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46449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Overhead cable clearance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signs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were improved to further clarify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(1) safe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working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heights and (2) safe travelling heights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en-GB" sz="1800" b="1" dirty="0">
                <a:latin typeface="Arial" pitchFamily="34" charset="0"/>
                <a:cs typeface="Arial" pitchFamily="34" charset="0"/>
              </a:rPr>
              <a:t>All actual cable heights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were surveyed and put onto cross sections.  This information was linked to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M1 Motorway chainage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markings, produced in tabular format (Excel File) for cross-referencing against existing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temporary TM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layout drawings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A review of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GS6 Safe Clearance Assessment reports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was undertaken with Northern Power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(cable owners) to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spcAft>
                <a:spcPts val="600"/>
              </a:spcAft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Check requirements for passage of vehicles beneath overhead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cables, details for which had been carried out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Consider insulating overhead cables to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reduce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risks [</a:t>
            </a:r>
            <a:r>
              <a:rPr lang="en-GB" sz="1600" i="1" dirty="0" smtClean="0">
                <a:latin typeface="Arial" pitchFamily="34" charset="0"/>
                <a:cs typeface="Arial" pitchFamily="34" charset="0"/>
              </a:rPr>
              <a:t>this was not </a:t>
            </a:r>
            <a:r>
              <a:rPr lang="en-GB" sz="1600" i="1" dirty="0">
                <a:latin typeface="Arial" pitchFamily="34" charset="0"/>
                <a:cs typeface="Arial" pitchFamily="34" charset="0"/>
              </a:rPr>
              <a:t>progressed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]</a:t>
            </a:r>
          </a:p>
          <a:p>
            <a:pPr lvl="1">
              <a:spcAft>
                <a:spcPts val="600"/>
              </a:spcAft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Identify any opportunities to turn off electrical supply to remove safety risk during work periods </a:t>
            </a:r>
            <a:r>
              <a:rPr lang="en-GB" sz="1600" i="1" dirty="0">
                <a:latin typeface="Arial" pitchFamily="34" charset="0"/>
                <a:cs typeface="Arial" pitchFamily="34" charset="0"/>
              </a:rPr>
              <a:t>[this was not progressed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]</a:t>
            </a: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1200"/>
              </a:spcAft>
            </a:pP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42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Key learning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– Slide 2 of 5</a:t>
            </a:r>
            <a:endParaRPr lang="en-GB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46449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Speed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ramps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were sited prior to each overhead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cable location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, on both north and southbound carriageways (within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central reserve construction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area). 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was repeated in verge work areas, and provided (provides) additional reminder to all plant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operators and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vehicle drivers that they are passing beneath overhead cables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A review of goal posts  and warning protection in place at adjacent to all overhead cable and structure locations was undertaken, with controls measures corrected as required</a:t>
            </a:r>
          </a:p>
          <a:p>
            <a:pPr>
              <a:spcAft>
                <a:spcPts val="600"/>
              </a:spcAft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A combination of 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goal posts, signage, road markings, blue coloured road cones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(and </a:t>
            </a: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speed ramps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before O/H cables) were re-produced at each location </a:t>
            </a:r>
            <a:r>
              <a:rPr lang="en-GB" sz="1800" dirty="0" smtClean="0"/>
              <a:t> </a:t>
            </a:r>
            <a:r>
              <a:rPr lang="en-GB" sz="1800" dirty="0"/>
              <a:t> </a:t>
            </a:r>
          </a:p>
          <a:p>
            <a:pPr>
              <a:spcAft>
                <a:spcPts val="600"/>
              </a:spcAft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1200"/>
              </a:spcAft>
            </a:pP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88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Key learning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– Slide 3 of 5</a:t>
            </a:r>
            <a:endParaRPr lang="en-GB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9654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Voltage Detection Systems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[HVDS] were trialled by the drainage sub-contractor. This was not progressed (following review), with physical controls implemented and monitored, post incident, deemed to be sufficient</a:t>
            </a:r>
          </a:p>
          <a:p>
            <a:pPr>
              <a:spcAft>
                <a:spcPts val="600"/>
              </a:spcAft>
            </a:pPr>
            <a:r>
              <a:rPr lang="en-GB" sz="1800" b="1" dirty="0">
                <a:latin typeface="Arial" pitchFamily="34" charset="0"/>
                <a:cs typeface="Arial" pitchFamily="34" charset="0"/>
              </a:rPr>
              <a:t>A schedule of heights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of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works vehicles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and mobile plant items was produced, to establish if specific Risk Assessments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were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required, as additional control during travelling beneath overhead cables or structure. This information was provided by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PC, sub-contractors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and suppliers, and remains a fluid action</a:t>
            </a:r>
          </a:p>
          <a:p>
            <a:pPr lvl="1"/>
            <a:r>
              <a:rPr lang="en-GB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this end, a maximum travelling height across all work areas of 4.9m was established, with signage </a:t>
            </a:r>
            <a:r>
              <a:rPr lang="en-GB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erected (and maintained) </a:t>
            </a:r>
            <a:r>
              <a:rPr lang="en-GB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 all </a:t>
            </a:r>
            <a:r>
              <a:rPr lang="en-GB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locations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A “permit to travel” form was also introduced for use by large sized mobile plant items  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800" b="1" dirty="0">
                <a:latin typeface="Arial" pitchFamily="34" charset="0"/>
                <a:cs typeface="Arial" pitchFamily="34" charset="0"/>
              </a:rPr>
              <a:t>Height restrictors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were fitted to Excavators in preparation for planned works beneath and adjacent to overhead cables. </a:t>
            </a: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Safe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systems of work documentation (Activity plans) include a “Named person” for responsibility to set and lock restrictors in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place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1200"/>
              </a:spcAft>
            </a:pP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8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Key learning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– Slide 4 of 5 </a:t>
            </a:r>
            <a:endParaRPr lang="en-GB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46449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Laser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alarm systems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(Intellicone), initially trialled in the project compound, have been used successfully, as an additional control for vehicular traffic, including member of public vehicles, travelling beneath motorway under-bridges, whilst improvement and modification works have been undertaken</a:t>
            </a:r>
          </a:p>
          <a:p>
            <a:pPr>
              <a:spcAft>
                <a:spcPts val="600"/>
              </a:spcAft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All operations to be checked for appropriate consideration and management of the risks associated with overhead cables – including but not restricted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to;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Installation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and removal of temporary vehicle restraint systems (i.e. Varioguard barrier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of IPV’s, loading and unloading of equipment and materials, travelling of mobile plant equipment fitted with GPS equipment (i.e. aerials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Mobile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plant equipment that have the ability to travel with part of their body in a raised position, i.e. not safely stowed, such as booms, hydraulic arms or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tipper vehicle bodies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lvl="0">
              <a:spcAft>
                <a:spcPts val="1200"/>
              </a:spcAft>
            </a:pP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01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Key learning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– Slide 5 of 5 </a:t>
            </a:r>
            <a:endParaRPr lang="en-GB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464496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Overhead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structure clearance signs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are to be improved to further clarify safe working heights </a:t>
            </a:r>
          </a:p>
          <a:p>
            <a:pPr>
              <a:spcAft>
                <a:spcPts val="600"/>
              </a:spcAft>
            </a:pPr>
            <a:r>
              <a:rPr lang="en-GB" sz="1800" b="1" dirty="0">
                <a:latin typeface="Arial" pitchFamily="34" charset="0"/>
                <a:cs typeface="Arial" pitchFamily="34" charset="0"/>
              </a:rPr>
              <a:t>Systems to improve communication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between operator of mobile plant item / vehicle and Vehicle Banksman have been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explored, including;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of hearing protection from Peltor Protection systems, that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allows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verbal communication between </a:t>
            </a:r>
            <a:r>
              <a:rPr lang="en-GB" sz="1600" smtClean="0">
                <a:latin typeface="Arial" pitchFamily="34" charset="0"/>
                <a:cs typeface="Arial" pitchFamily="34" charset="0"/>
              </a:rPr>
              <a:t>plant equipment operator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and Banksman, without a loss of the sense of hearing to other activities in and around the immediate work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area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800" b="1" dirty="0">
                <a:latin typeface="Arial" pitchFamily="34" charset="0"/>
                <a:cs typeface="Arial" pitchFamily="34" charset="0"/>
              </a:rPr>
              <a:t>Monitor and review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of effectiveness of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items referred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to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above, key elements from which were in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an update of </a:t>
            </a:r>
            <a:r>
              <a:rPr lang="en-GB" sz="1800" b="1" dirty="0">
                <a:latin typeface="Arial" pitchFamily="34" charset="0"/>
                <a:cs typeface="Arial" pitchFamily="34" charset="0"/>
              </a:rPr>
              <a:t>Raising the bar 7,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Overhead structure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and services protection, issued in May 2015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spcAft>
                <a:spcPts val="600"/>
              </a:spcAft>
            </a:pPr>
            <a:endParaRPr lang="en-GB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786</Words>
  <Application>Microsoft Office PowerPoint</Application>
  <PresentationFormat>On-screen Show (4:3)</PresentationFormat>
  <Paragraphs>58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KEY LEARNING from an Electrical Discharge [Dangerous Occurrence]  that occurred on Thurs 03 October 2013</vt:lpstr>
      <vt:lpstr>Incident summary  </vt:lpstr>
      <vt:lpstr>Slide 3</vt:lpstr>
      <vt:lpstr>Key learning</vt:lpstr>
      <vt:lpstr>Key learning – Slide 1 of 5</vt:lpstr>
      <vt:lpstr>Key learning – Slide 2 of 5</vt:lpstr>
      <vt:lpstr>Key learning – Slide 3 of 5</vt:lpstr>
      <vt:lpstr>Key learning – Slide 4 of 5 </vt:lpstr>
      <vt:lpstr>Key learning – Slide 5 of 5 </vt:lpstr>
      <vt:lpstr>Photo montage</vt:lpstr>
      <vt:lpstr>  </vt:lpstr>
      <vt:lpstr>Slide 12</vt:lpstr>
      <vt:lpstr>Slide 13</vt:lpstr>
      <vt:lpstr>  </vt:lpstr>
      <vt:lpstr>Slide 15</vt:lpstr>
      <vt:lpstr>Slide 16</vt:lpstr>
      <vt:lpstr>  </vt:lpstr>
    </vt:vector>
  </TitlesOfParts>
  <Company>Morgan Sindall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Visitors</dc:title>
  <dc:creator>Finlayson, Ruth (MS)</dc:creator>
  <cp:lastModifiedBy>Sony</cp:lastModifiedBy>
  <cp:revision>56</cp:revision>
  <cp:lastPrinted>2016-03-09T11:22:35Z</cp:lastPrinted>
  <dcterms:created xsi:type="dcterms:W3CDTF">2013-01-04T10:39:39Z</dcterms:created>
  <dcterms:modified xsi:type="dcterms:W3CDTF">2016-04-05T09:38:28Z</dcterms:modified>
</cp:coreProperties>
</file>